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675E46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E2B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675E46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E2B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675E46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675E46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458200" y="0"/>
            <a:ext cx="685800" cy="6858000"/>
          </a:xfrm>
          <a:custGeom>
            <a:avLst/>
            <a:gdLst/>
            <a:ahLst/>
            <a:cxnLst/>
            <a:rect l="l" t="t" r="r" b="b"/>
            <a:pathLst>
              <a:path w="685800" h="6858000">
                <a:moveTo>
                  <a:pt x="685800" y="6172200"/>
                </a:moveTo>
                <a:lnTo>
                  <a:pt x="0" y="6172200"/>
                </a:lnTo>
                <a:lnTo>
                  <a:pt x="0" y="6858000"/>
                </a:lnTo>
                <a:lnTo>
                  <a:pt x="685800" y="6858000"/>
                </a:lnTo>
                <a:lnTo>
                  <a:pt x="685800" y="6172200"/>
                </a:lnTo>
                <a:close/>
              </a:path>
              <a:path w="685800" h="6858000">
                <a:moveTo>
                  <a:pt x="685800" y="0"/>
                </a:moveTo>
                <a:lnTo>
                  <a:pt x="0" y="0"/>
                </a:lnTo>
                <a:lnTo>
                  <a:pt x="0" y="5486400"/>
                </a:lnTo>
                <a:lnTo>
                  <a:pt x="685800" y="5486400"/>
                </a:lnTo>
                <a:lnTo>
                  <a:pt x="685800" y="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685800" y="0"/>
                </a:moveTo>
                <a:lnTo>
                  <a:pt x="0" y="0"/>
                </a:ln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6051" y="4005071"/>
            <a:ext cx="3200400" cy="24384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458200" y="0"/>
            <a:ext cx="685800" cy="6858000"/>
          </a:xfrm>
          <a:custGeom>
            <a:avLst/>
            <a:gdLst/>
            <a:ahLst/>
            <a:cxnLst/>
            <a:rect l="l" t="t" r="r" b="b"/>
            <a:pathLst>
              <a:path w="685800" h="6858000">
                <a:moveTo>
                  <a:pt x="685800" y="6172200"/>
                </a:moveTo>
                <a:lnTo>
                  <a:pt x="0" y="6172200"/>
                </a:lnTo>
                <a:lnTo>
                  <a:pt x="0" y="6858000"/>
                </a:lnTo>
                <a:lnTo>
                  <a:pt x="685800" y="6858000"/>
                </a:lnTo>
                <a:lnTo>
                  <a:pt x="685800" y="6172200"/>
                </a:lnTo>
                <a:close/>
              </a:path>
              <a:path w="685800" h="6858000">
                <a:moveTo>
                  <a:pt x="685800" y="0"/>
                </a:moveTo>
                <a:lnTo>
                  <a:pt x="0" y="0"/>
                </a:lnTo>
                <a:lnTo>
                  <a:pt x="0" y="5486400"/>
                </a:lnTo>
                <a:lnTo>
                  <a:pt x="685800" y="5486400"/>
                </a:lnTo>
                <a:lnTo>
                  <a:pt x="685800" y="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685800" y="0"/>
                </a:moveTo>
                <a:lnTo>
                  <a:pt x="0" y="0"/>
                </a:ln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0200" y="-86106"/>
            <a:ext cx="7102246" cy="1280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675E46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406" y="2281554"/>
            <a:ext cx="6275070" cy="2769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E2B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upport.fluke.com/findsales/Download/Asset/1260362_6003_ENG_K_W.PDF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268" y="405384"/>
            <a:ext cx="1359408" cy="135331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71844" y="592836"/>
            <a:ext cx="1906524" cy="97688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77062" y="1980437"/>
            <a:ext cx="778827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1">
                <a:solidFill>
                  <a:srgbClr val="00AF50"/>
                </a:solidFill>
                <a:latin typeface="Calibri"/>
                <a:cs typeface="Calibri"/>
              </a:rPr>
              <a:t>CALIDAD</a:t>
            </a:r>
            <a:r>
              <a:rPr dirty="0" sz="2800" spc="-30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00AF50"/>
                </a:solidFill>
                <a:latin typeface="Calibri"/>
                <a:cs typeface="Calibri"/>
              </a:rPr>
              <a:t>DE</a:t>
            </a:r>
            <a:r>
              <a:rPr dirty="0" sz="2800" spc="-50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00AF50"/>
                </a:solidFill>
                <a:latin typeface="Calibri"/>
                <a:cs typeface="Calibri"/>
              </a:rPr>
              <a:t>LA</a:t>
            </a:r>
            <a:r>
              <a:rPr dirty="0" sz="2800" spc="-5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00AF50"/>
                </a:solidFill>
                <a:latin typeface="Calibri"/>
                <a:cs typeface="Calibri"/>
              </a:rPr>
              <a:t>ENERGÍA</a:t>
            </a:r>
            <a:r>
              <a:rPr dirty="0" sz="2800" spc="-3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00AF50"/>
                </a:solidFill>
                <a:latin typeface="Calibri"/>
                <a:cs typeface="Calibri"/>
              </a:rPr>
              <a:t>Y</a:t>
            </a:r>
            <a:r>
              <a:rPr dirty="0" sz="2800" spc="-5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00AF50"/>
                </a:solidFill>
                <a:latin typeface="Calibri"/>
                <a:cs typeface="Calibri"/>
              </a:rPr>
              <a:t>ANÁLISIS</a:t>
            </a:r>
            <a:r>
              <a:rPr dirty="0" sz="2800" spc="-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00AF50"/>
                </a:solidFill>
                <a:latin typeface="Calibri"/>
                <a:cs typeface="Calibri"/>
              </a:rPr>
              <a:t>DE</a:t>
            </a:r>
            <a:r>
              <a:rPr dirty="0" sz="2800" spc="-5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00AF50"/>
                </a:solidFill>
                <a:latin typeface="Calibri"/>
                <a:cs typeface="Calibri"/>
              </a:rPr>
              <a:t>ARMÓNICOS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01802" y="2570479"/>
            <a:ext cx="7856220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2E2B1F"/>
                </a:solidFill>
                <a:latin typeface="Calibri"/>
                <a:cs typeface="Calibri"/>
              </a:rPr>
              <a:t>MEDICIÓN</a:t>
            </a:r>
            <a:r>
              <a:rPr dirty="0" sz="2800" spc="-5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800" spc="-6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2800" spc="-45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2E2B1F"/>
                </a:solidFill>
                <a:latin typeface="Calibri"/>
                <a:cs typeface="Calibri"/>
              </a:rPr>
              <a:t>CALIDAD</a:t>
            </a:r>
            <a:r>
              <a:rPr dirty="0" sz="2800" spc="-45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800" spc="-7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2800" spc="-5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E2B1F"/>
                </a:solidFill>
                <a:latin typeface="Calibri"/>
                <a:cs typeface="Calibri"/>
              </a:rPr>
              <a:t>ENERGIA</a:t>
            </a:r>
            <a:r>
              <a:rPr dirty="0" sz="2800" spc="-45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2E2B1F"/>
                </a:solidFill>
                <a:latin typeface="Calibri"/>
                <a:cs typeface="Calibri"/>
              </a:rPr>
              <a:t>ELÉCTRICA </a:t>
            </a:r>
            <a:r>
              <a:rPr dirty="0" sz="2800" b="1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2800" spc="-45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2800" spc="-55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30" b="1">
                <a:solidFill>
                  <a:srgbClr val="2E2B1F"/>
                </a:solidFill>
                <a:latin typeface="Calibri"/>
                <a:cs typeface="Calibri"/>
              </a:rPr>
              <a:t>LABORATORIO</a:t>
            </a:r>
            <a:r>
              <a:rPr dirty="0" sz="2800" spc="-4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800" spc="-5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2E2B1F"/>
                </a:solidFill>
                <a:latin typeface="Calibri"/>
                <a:cs typeface="Calibri"/>
              </a:rPr>
              <a:t>MAQUINARIAS</a:t>
            </a:r>
            <a:r>
              <a:rPr dirty="0" sz="280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2E2B1F"/>
                </a:solidFill>
                <a:latin typeface="Calibri"/>
                <a:cs typeface="Calibri"/>
              </a:rPr>
              <a:t>ELECTRICAS. </a:t>
            </a:r>
            <a:r>
              <a:rPr dirty="0" sz="2800" spc="-30" b="1">
                <a:solidFill>
                  <a:srgbClr val="2E2B1F"/>
                </a:solidFill>
                <a:latin typeface="Calibri"/>
                <a:cs typeface="Calibri"/>
              </a:rPr>
              <a:t>FIEC-</a:t>
            </a:r>
            <a:r>
              <a:rPr dirty="0" sz="2800" spc="-10" b="1">
                <a:solidFill>
                  <a:srgbClr val="2E2B1F"/>
                </a:solidFill>
                <a:latin typeface="Calibri"/>
                <a:cs typeface="Calibri"/>
              </a:rPr>
              <a:t>ESPOL-</a:t>
            </a:r>
            <a:r>
              <a:rPr dirty="0" sz="2800" spc="-80" b="1">
                <a:solidFill>
                  <a:srgbClr val="2E2B1F"/>
                </a:solidFill>
                <a:latin typeface="Calibri"/>
                <a:cs typeface="Calibri"/>
              </a:rPr>
              <a:t>GUAYAQUIL-</a:t>
            </a:r>
            <a:r>
              <a:rPr dirty="0" sz="2800" spc="-10" b="1">
                <a:solidFill>
                  <a:srgbClr val="2E2B1F"/>
                </a:solidFill>
                <a:latin typeface="Calibri"/>
                <a:cs typeface="Calibri"/>
              </a:rPr>
              <a:t>GUAYAS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421507" y="4370323"/>
            <a:ext cx="249491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052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2E2B1F"/>
                </a:solidFill>
                <a:latin typeface="Calibri"/>
                <a:cs typeface="Calibri"/>
              </a:rPr>
              <a:t>INTEGRANTES</a:t>
            </a:r>
            <a:endParaRPr sz="1800">
              <a:latin typeface="Calibri"/>
              <a:cs typeface="Calibri"/>
            </a:endParaRPr>
          </a:p>
          <a:p>
            <a:pPr marL="184785" indent="-165100">
              <a:lnSpc>
                <a:spcPct val="100000"/>
              </a:lnSpc>
              <a:buChar char="•"/>
              <a:tabLst>
                <a:tab pos="18478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VIVIANA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VILLAVICENCIO.</a:t>
            </a:r>
            <a:endParaRPr sz="1800">
              <a:latin typeface="Calibri"/>
              <a:cs typeface="Calibri"/>
            </a:endParaRPr>
          </a:p>
          <a:p>
            <a:pPr marL="178435" indent="-165735">
              <a:lnSpc>
                <a:spcPct val="100000"/>
              </a:lnSpc>
              <a:buChar char="•"/>
              <a:tabLst>
                <a:tab pos="17843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DIEGO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MAQUILON.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830573" y="5894323"/>
            <a:ext cx="92456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TÉRMINO</a:t>
            </a:r>
            <a:endParaRPr sz="1800">
              <a:latin typeface="Calibri"/>
              <a:cs typeface="Calibri"/>
            </a:endParaRPr>
          </a:p>
          <a:p>
            <a:pPr marL="109855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II-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2013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0877" y="271017"/>
            <a:ext cx="232346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INTRODUCCION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4370" y="998982"/>
            <a:ext cx="7548245" cy="4305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2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energía</a:t>
            </a:r>
            <a:r>
              <a:rPr dirty="0" sz="1800" spc="229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eléctrica</a:t>
            </a:r>
            <a:r>
              <a:rPr dirty="0" sz="1800" spc="2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800" spc="2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caracteriza</a:t>
            </a:r>
            <a:r>
              <a:rPr dirty="0" sz="1800" spc="2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por</a:t>
            </a:r>
            <a:r>
              <a:rPr dirty="0" sz="1800" spc="2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ser</a:t>
            </a:r>
            <a:r>
              <a:rPr dirty="0" sz="1800" spc="2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una</a:t>
            </a:r>
            <a:r>
              <a:rPr dirty="0" sz="1800" spc="2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onda</a:t>
            </a:r>
            <a:r>
              <a:rPr dirty="0" sz="1800" spc="229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perfecta,</a:t>
            </a:r>
            <a:r>
              <a:rPr dirty="0" sz="1800" spc="2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pero</a:t>
            </a:r>
            <a:r>
              <a:rPr dirty="0" sz="1800" spc="2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esta</a:t>
            </a:r>
            <a:r>
              <a:rPr dirty="0" sz="1800" spc="229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800" spc="2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ve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afectada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por</a:t>
            </a:r>
            <a:r>
              <a:rPr dirty="0" sz="1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diferentes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anomalías</a:t>
            </a:r>
            <a:r>
              <a:rPr dirty="0" sz="1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hacen</a:t>
            </a:r>
            <a:r>
              <a:rPr dirty="0" sz="1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esta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distorsione</a:t>
            </a:r>
            <a:r>
              <a:rPr dirty="0" sz="18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1800" spc="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difiera</a:t>
            </a:r>
            <a:r>
              <a:rPr dirty="0" sz="18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como</a:t>
            </a:r>
            <a:r>
              <a:rPr dirty="0" sz="1800" spc="13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era</a:t>
            </a:r>
            <a:r>
              <a:rPr dirty="0" sz="1800" spc="15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originalmente,</a:t>
            </a:r>
            <a:r>
              <a:rPr dirty="0" sz="1800" spc="13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todas</a:t>
            </a:r>
            <a:r>
              <a:rPr dirty="0" sz="1800" spc="14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estas</a:t>
            </a:r>
            <a:r>
              <a:rPr dirty="0" sz="1800" spc="14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variaciones</a:t>
            </a:r>
            <a:r>
              <a:rPr dirty="0" sz="1800" spc="14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14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800" spc="14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producen</a:t>
            </a:r>
            <a:r>
              <a:rPr dirty="0" sz="1800" spc="15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15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la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operación</a:t>
            </a:r>
            <a:r>
              <a:rPr dirty="0" sz="1800" spc="4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4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4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equipos</a:t>
            </a:r>
            <a:r>
              <a:rPr dirty="0" sz="1800" spc="43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conectados</a:t>
            </a:r>
            <a:r>
              <a:rPr dirty="0" sz="1800" spc="4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al</a:t>
            </a:r>
            <a:r>
              <a:rPr dirty="0" sz="1800" spc="4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suministro,</a:t>
            </a:r>
            <a:r>
              <a:rPr dirty="0" sz="1800" spc="4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mal</a:t>
            </a:r>
            <a:r>
              <a:rPr dirty="0" sz="1800" spc="4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funcionamiento</a:t>
            </a:r>
            <a:r>
              <a:rPr dirty="0" sz="1800" spc="4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de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protecciones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eléctricas,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calentamiento</a:t>
            </a:r>
            <a:r>
              <a:rPr dirty="0" sz="18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anormal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conductores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eléctricos,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interrupción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suministro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energía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eléctrica.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1780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1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motivo</a:t>
            </a:r>
            <a:r>
              <a:rPr dirty="0" sz="1800" spc="1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2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2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medición</a:t>
            </a:r>
            <a:r>
              <a:rPr dirty="0" sz="1800" spc="20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2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este</a:t>
            </a:r>
            <a:r>
              <a:rPr dirty="0" sz="1800" spc="20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laboratorio,</a:t>
            </a:r>
            <a:r>
              <a:rPr dirty="0" sz="1800" spc="1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</a:t>
            </a:r>
            <a:r>
              <a:rPr dirty="0" sz="1800" spc="2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debido</a:t>
            </a:r>
            <a:r>
              <a:rPr dirty="0" sz="1800" spc="20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2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2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2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diario</a:t>
            </a:r>
            <a:r>
              <a:rPr dirty="0" sz="1800" spc="2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800" spc="2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dan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arranques</a:t>
            </a:r>
            <a:r>
              <a:rPr dirty="0" sz="1800" spc="2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2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motores</a:t>
            </a:r>
            <a:r>
              <a:rPr dirty="0" sz="1800" spc="2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tanto</a:t>
            </a:r>
            <a:r>
              <a:rPr dirty="0" sz="1800" spc="2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2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1800" spc="2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continua</a:t>
            </a:r>
            <a:r>
              <a:rPr dirty="0" sz="1800" spc="25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como</a:t>
            </a:r>
            <a:r>
              <a:rPr dirty="0" sz="1800" spc="2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1800" spc="2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alterna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trifásica,</a:t>
            </a:r>
            <a:r>
              <a:rPr dirty="0" sz="1800" spc="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por</a:t>
            </a:r>
            <a:r>
              <a:rPr dirty="0" sz="1800" spc="1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</a:t>
            </a:r>
            <a:r>
              <a:rPr dirty="0" sz="1800" spc="1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deseamos</a:t>
            </a:r>
            <a:r>
              <a:rPr dirty="0" sz="1800" spc="1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saber</a:t>
            </a:r>
            <a:r>
              <a:rPr dirty="0" sz="18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si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esto</a:t>
            </a:r>
            <a:r>
              <a:rPr dirty="0" sz="1800" spc="1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afecta</a:t>
            </a:r>
            <a:r>
              <a:rPr dirty="0" sz="18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1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diferentes</a:t>
            </a:r>
            <a:r>
              <a:rPr dirty="0" sz="1800" spc="1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equipos</a:t>
            </a:r>
            <a:r>
              <a:rPr dirty="0" sz="1800" spc="1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que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también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forman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parte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común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red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eléctrica,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como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son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este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caso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aires acondicionados</a:t>
            </a:r>
            <a:r>
              <a:rPr dirty="0" sz="18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mismo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laboratorio.</a:t>
            </a:r>
            <a:endParaRPr sz="1800">
              <a:latin typeface="Calibri"/>
              <a:cs typeface="Calibri"/>
            </a:endParaRPr>
          </a:p>
          <a:p>
            <a:pPr algn="just" marL="12700" marR="2922270">
              <a:lnSpc>
                <a:spcPct val="100000"/>
              </a:lnSpc>
              <a:spcBef>
                <a:spcPts val="1680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este</a:t>
            </a:r>
            <a:r>
              <a:rPr dirty="0" sz="18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caso</a:t>
            </a:r>
            <a:r>
              <a:rPr dirty="0" sz="18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1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analizador</a:t>
            </a:r>
            <a:r>
              <a:rPr dirty="0" sz="18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utilizado</a:t>
            </a:r>
            <a:r>
              <a:rPr dirty="0" sz="18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para</a:t>
            </a:r>
            <a:r>
              <a:rPr dirty="0" sz="18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realizar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estudio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calidad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energía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laboratorio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maquinaria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eléctrica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fue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Fluke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434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7735" y="4094986"/>
            <a:ext cx="2232660" cy="27630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200" y="274065"/>
            <a:ext cx="13728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OBJETIVOS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30200" y="1043685"/>
            <a:ext cx="7772400" cy="4772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177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Establecer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calidad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energía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laboratorio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“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MAQUINARIAS</a:t>
            </a:r>
            <a:r>
              <a:rPr dirty="0" sz="18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ELECTRICAS”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lugar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donde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realizan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diversas</a:t>
            </a:r>
            <a:r>
              <a:rPr dirty="0" sz="18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practicas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con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motores</a:t>
            </a:r>
            <a:r>
              <a:rPr dirty="0" sz="18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18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transformadores.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10"/>
              </a:spcBef>
              <a:buFont typeface="Arial MT"/>
              <a:buChar char="•"/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OBJETIVOS</a:t>
            </a:r>
            <a:r>
              <a:rPr dirty="0" sz="2400" spc="-1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ESPECIFICOS</a:t>
            </a:r>
            <a:endParaRPr sz="2400">
              <a:latin typeface="Calibri"/>
              <a:cs typeface="Calibri"/>
            </a:endParaRPr>
          </a:p>
          <a:p>
            <a:pPr marL="36195">
              <a:lnSpc>
                <a:spcPct val="100000"/>
              </a:lnSpc>
              <a:spcBef>
                <a:spcPts val="2300"/>
              </a:spcBef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Realizar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comparaciones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entre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valores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nominales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valores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registrados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durante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  <a:p>
            <a:pPr marL="36195">
              <a:lnSpc>
                <a:spcPct val="100000"/>
              </a:lnSpc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medición.</a:t>
            </a:r>
            <a:endParaRPr sz="1800">
              <a:latin typeface="Calibri"/>
              <a:cs typeface="Calibri"/>
            </a:endParaRPr>
          </a:p>
          <a:p>
            <a:pPr marL="36195" marR="5080" indent="-13335">
              <a:lnSpc>
                <a:spcPct val="100000"/>
              </a:lnSpc>
              <a:spcBef>
                <a:spcPts val="2160"/>
              </a:spcBef>
              <a:buSzPct val="94444"/>
              <a:buChar char="•"/>
              <a:tabLst>
                <a:tab pos="149860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Registrar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voltajes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para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compararlos</a:t>
            </a:r>
            <a:r>
              <a:rPr dirty="0" sz="1800" spc="3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con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ESTÁNDARES</a:t>
            </a:r>
            <a:r>
              <a:rPr dirty="0" sz="18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del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CONELEC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IEEE.</a:t>
            </a:r>
            <a:endParaRPr sz="1800">
              <a:latin typeface="Calibri"/>
              <a:cs typeface="Calibri"/>
            </a:endParaRPr>
          </a:p>
          <a:p>
            <a:pPr marL="36195">
              <a:lnSpc>
                <a:spcPct val="100000"/>
              </a:lnSpc>
              <a:spcBef>
                <a:spcPts val="2160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•Analizar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datos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medición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para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determinar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carga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distorsiona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las</a:t>
            </a:r>
            <a:endParaRPr sz="1800">
              <a:latin typeface="Calibri"/>
              <a:cs typeface="Calibri"/>
            </a:endParaRPr>
          </a:p>
          <a:p>
            <a:pPr marL="36195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señales.</a:t>
            </a:r>
            <a:endParaRPr sz="1800">
              <a:latin typeface="Calibri"/>
              <a:cs typeface="Calibri"/>
            </a:endParaRPr>
          </a:p>
          <a:p>
            <a:pPr marL="36195" marR="633730">
              <a:lnSpc>
                <a:spcPct val="100000"/>
              </a:lnSpc>
              <a:spcBef>
                <a:spcPts val="2160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•Analizar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comportamiento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durante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funcionamiento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sin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realización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de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practicas.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6166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95"/>
              </a:spcBef>
            </a:pPr>
            <a:r>
              <a:rPr dirty="0" sz="4600" spc="-114"/>
              <a:t>INFORMACIÓN</a:t>
            </a:r>
            <a:r>
              <a:rPr dirty="0" sz="4600" spc="-170"/>
              <a:t> </a:t>
            </a:r>
            <a:r>
              <a:rPr dirty="0" sz="4600" spc="-60"/>
              <a:t>PREVIA</a:t>
            </a:r>
            <a:endParaRPr sz="4600"/>
          </a:p>
        </p:txBody>
      </p:sp>
      <p:sp>
        <p:nvSpPr>
          <p:cNvPr id="3" name="object 3" descr=""/>
          <p:cNvSpPr txBox="1"/>
          <p:nvPr/>
        </p:nvSpPr>
        <p:spPr>
          <a:xfrm>
            <a:off x="156463" y="1268984"/>
            <a:ext cx="7867650" cy="5146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41300" marR="6350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241300" algn="l"/>
                <a:tab pos="242570" algn="l"/>
              </a:tabLst>
            </a:pPr>
            <a:r>
              <a:rPr dirty="0" sz="1600">
                <a:solidFill>
                  <a:srgbClr val="A9A47B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Los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armónicos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son</a:t>
            </a:r>
            <a:r>
              <a:rPr dirty="0" sz="1600" spc="-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corrientes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o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tensiones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con</a:t>
            </a:r>
            <a:r>
              <a:rPr dirty="0" sz="1600" spc="-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frecuencias</a:t>
            </a:r>
            <a:r>
              <a:rPr dirty="0" sz="1600" spc="-3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que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son</a:t>
            </a:r>
            <a:r>
              <a:rPr dirty="0" sz="1600" spc="-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múltiplos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enteros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 la frecuencia</a:t>
            </a:r>
            <a:r>
              <a:rPr dirty="0" sz="1600" spc="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fundamental</a:t>
            </a:r>
            <a:r>
              <a:rPr dirty="0" sz="1600" spc="1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1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potencia.</a:t>
            </a:r>
            <a:r>
              <a:rPr dirty="0" sz="1600" spc="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Por</a:t>
            </a:r>
            <a:r>
              <a:rPr dirty="0" sz="1600" spc="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ejemplo,</a:t>
            </a:r>
            <a:r>
              <a:rPr dirty="0" sz="1600" spc="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si</a:t>
            </a:r>
            <a:r>
              <a:rPr dirty="0" sz="1600" spc="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la frecuencia</a:t>
            </a:r>
            <a:r>
              <a:rPr dirty="0" sz="1600" spc="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fundamental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es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60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Hz,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entonces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el</a:t>
            </a:r>
            <a:r>
              <a:rPr dirty="0" sz="1600" spc="-3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segundo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armónico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es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120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Hz,</a:t>
            </a:r>
            <a:r>
              <a:rPr dirty="0" sz="1600" spc="-1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la</a:t>
            </a:r>
            <a:r>
              <a:rPr dirty="0" sz="1600" spc="-4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tercera es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180</a:t>
            </a:r>
            <a:r>
              <a:rPr dirty="0" sz="1600" spc="-1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Hz,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etc</a:t>
            </a:r>
            <a:endParaRPr sz="1600">
              <a:latin typeface="Arial MT"/>
              <a:cs typeface="Arial MT"/>
            </a:endParaRPr>
          </a:p>
          <a:p>
            <a:pPr algn="just" marL="241300" marR="6985" indent="-228600">
              <a:lnSpc>
                <a:spcPct val="100000"/>
              </a:lnSpc>
              <a:spcBef>
                <a:spcPts val="385"/>
              </a:spcBef>
              <a:buChar char="•"/>
              <a:tabLst>
                <a:tab pos="241300" algn="l"/>
                <a:tab pos="242570" algn="l"/>
              </a:tabLst>
            </a:pPr>
            <a:r>
              <a:rPr dirty="0" sz="1600">
                <a:solidFill>
                  <a:srgbClr val="A9A47B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Los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armónicos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son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creados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por</a:t>
            </a:r>
            <a:r>
              <a:rPr dirty="0" sz="1600" spc="8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cargas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no</a:t>
            </a:r>
            <a:r>
              <a:rPr dirty="0" sz="1600" spc="8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lineales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que</a:t>
            </a:r>
            <a:r>
              <a:rPr dirty="0" sz="1600" spc="8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extraen</a:t>
            </a:r>
            <a:r>
              <a:rPr dirty="0" sz="1600" spc="8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corriente</a:t>
            </a:r>
            <a:r>
              <a:rPr dirty="0" sz="1600" spc="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8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pulsos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abruptos</a:t>
            </a:r>
            <a:r>
              <a:rPr dirty="0" sz="1600" spc="1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14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lugar</a:t>
            </a:r>
            <a:r>
              <a:rPr dirty="0" sz="1600" spc="1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que</a:t>
            </a:r>
            <a:r>
              <a:rPr dirty="0" sz="1600" spc="14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1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una</a:t>
            </a:r>
            <a:r>
              <a:rPr dirty="0" sz="1600" spc="14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forma</a:t>
            </a:r>
            <a:r>
              <a:rPr dirty="0" sz="1600" spc="13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sinusoidal</a:t>
            </a:r>
            <a:r>
              <a:rPr dirty="0" sz="1600" spc="1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lisa.</a:t>
            </a:r>
            <a:r>
              <a:rPr dirty="0" sz="1600" spc="1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Estos</a:t>
            </a:r>
            <a:r>
              <a:rPr dirty="0" sz="1600" spc="13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impulsos</a:t>
            </a:r>
            <a:r>
              <a:rPr dirty="0" sz="1600" spc="14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hacen</a:t>
            </a:r>
            <a:r>
              <a:rPr dirty="0" sz="1600" spc="1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que</a:t>
            </a:r>
            <a:r>
              <a:rPr dirty="0" sz="1600" spc="1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las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formas</a:t>
            </a:r>
            <a:r>
              <a:rPr dirty="0" sz="1600" spc="3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3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onda</a:t>
            </a:r>
            <a:r>
              <a:rPr dirty="0" sz="1600" spc="4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3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corriente</a:t>
            </a:r>
            <a:r>
              <a:rPr dirty="0" sz="1600" spc="4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distorsionada</a:t>
            </a:r>
            <a:r>
              <a:rPr dirty="0" sz="1600" spc="3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que</a:t>
            </a:r>
            <a:r>
              <a:rPr dirty="0" sz="1600" spc="3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</a:t>
            </a:r>
            <a:r>
              <a:rPr dirty="0" sz="1600" spc="3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su</a:t>
            </a:r>
            <a:r>
              <a:rPr dirty="0" sz="1600" spc="3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vez</a:t>
            </a:r>
            <a:r>
              <a:rPr dirty="0" sz="1600" spc="3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provocan</a:t>
            </a:r>
            <a:r>
              <a:rPr dirty="0" sz="1600" spc="4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corrientes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armónicas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que</a:t>
            </a:r>
            <a:r>
              <a:rPr dirty="0" sz="1600" spc="-3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fluyen</a:t>
            </a:r>
            <a:r>
              <a:rPr dirty="0" sz="1600" spc="-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nuevo</a:t>
            </a:r>
            <a:r>
              <a:rPr dirty="0" sz="1600" spc="-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-3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otras</a:t>
            </a:r>
            <a:r>
              <a:rPr dirty="0" sz="1600" spc="-1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partes</a:t>
            </a:r>
            <a:r>
              <a:rPr dirty="0" sz="1600" spc="-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del</a:t>
            </a:r>
            <a:r>
              <a:rPr dirty="0" sz="1600" spc="-4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sistema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alimentación.</a:t>
            </a:r>
            <a:endParaRPr sz="1600">
              <a:latin typeface="Arial MT"/>
              <a:cs typeface="Arial MT"/>
            </a:endParaRPr>
          </a:p>
          <a:p>
            <a:pPr algn="just" marL="241300" marR="5080" indent="-228600">
              <a:lnSpc>
                <a:spcPct val="100000"/>
              </a:lnSpc>
              <a:spcBef>
                <a:spcPts val="385"/>
              </a:spcBef>
              <a:buChar char="•"/>
              <a:tabLst>
                <a:tab pos="241300" algn="l"/>
                <a:tab pos="242570" algn="l"/>
              </a:tabLst>
            </a:pPr>
            <a:r>
              <a:rPr dirty="0" sz="1600">
                <a:solidFill>
                  <a:srgbClr val="A9A47B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6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un</a:t>
            </a:r>
            <a:r>
              <a:rPr dirty="0" sz="1600" spc="6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sistema</a:t>
            </a:r>
            <a:r>
              <a:rPr dirty="0" sz="1600" spc="6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trifásico</a:t>
            </a:r>
            <a:r>
              <a:rPr dirty="0" sz="1600" spc="7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6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cuatro</a:t>
            </a:r>
            <a:r>
              <a:rPr dirty="0" sz="1600" spc="7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cables,</a:t>
            </a:r>
            <a:r>
              <a:rPr dirty="0" sz="1600" spc="7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conductores</a:t>
            </a:r>
            <a:r>
              <a:rPr dirty="0" sz="1600" spc="6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neutros</a:t>
            </a:r>
            <a:r>
              <a:rPr dirty="0" sz="1600" spc="7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pueden</a:t>
            </a:r>
            <a:r>
              <a:rPr dirty="0" sz="1600" spc="7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verse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severamente</a:t>
            </a:r>
            <a:r>
              <a:rPr dirty="0" sz="1600" spc="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afectados</a:t>
            </a:r>
            <a:r>
              <a:rPr dirty="0" sz="1600" spc="10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por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cargas</a:t>
            </a:r>
            <a:r>
              <a:rPr dirty="0" sz="1600" spc="10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no</a:t>
            </a:r>
            <a:r>
              <a:rPr dirty="0" sz="1600" spc="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lineales</a:t>
            </a:r>
            <a:r>
              <a:rPr dirty="0" sz="1600" spc="10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conectadas</a:t>
            </a:r>
            <a:r>
              <a:rPr dirty="0" sz="1600" spc="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</a:t>
            </a:r>
            <a:r>
              <a:rPr dirty="0" sz="1600" spc="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los</a:t>
            </a:r>
            <a:r>
              <a:rPr dirty="0" sz="1600" spc="1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circuitos</a:t>
            </a:r>
            <a:r>
              <a:rPr dirty="0" sz="1600" spc="10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120</a:t>
            </a:r>
            <a:r>
              <a:rPr dirty="0" sz="1600" spc="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50">
                <a:solidFill>
                  <a:srgbClr val="2E2B1F"/>
                </a:solidFill>
                <a:latin typeface="Arial MT"/>
                <a:cs typeface="Arial MT"/>
              </a:rPr>
              <a:t>V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sucursales.</a:t>
            </a:r>
            <a:endParaRPr sz="1600">
              <a:latin typeface="Arial MT"/>
              <a:cs typeface="Arial MT"/>
            </a:endParaRPr>
          </a:p>
          <a:p>
            <a:pPr algn="just" marL="241300" marR="6350" indent="-228600">
              <a:lnSpc>
                <a:spcPct val="100000"/>
              </a:lnSpc>
              <a:spcBef>
                <a:spcPts val="385"/>
              </a:spcBef>
              <a:buChar char="•"/>
              <a:tabLst>
                <a:tab pos="241300" algn="l"/>
                <a:tab pos="242570" algn="l"/>
              </a:tabLst>
            </a:pPr>
            <a:r>
              <a:rPr dirty="0" sz="1600">
                <a:solidFill>
                  <a:srgbClr val="A9A47B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condiciones</a:t>
            </a:r>
            <a:r>
              <a:rPr dirty="0" sz="1600" spc="8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normales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para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una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carga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lineal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balanceada,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el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60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Hz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parte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fundamental</a:t>
            </a:r>
            <a:r>
              <a:rPr dirty="0" sz="1600" spc="-1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-4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la</a:t>
            </a:r>
            <a:r>
              <a:rPr dirty="0" sz="1600" spc="-3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corriente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fase,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se</a:t>
            </a:r>
            <a:r>
              <a:rPr dirty="0" sz="1600" spc="-3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cancelará</a:t>
            </a:r>
            <a:r>
              <a:rPr dirty="0" sz="1600" spc="-4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el</a:t>
            </a:r>
            <a:r>
              <a:rPr dirty="0" sz="1600" spc="-4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conductor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neutro.</a:t>
            </a:r>
            <a:endParaRPr sz="1600">
              <a:latin typeface="Arial MT"/>
              <a:cs typeface="Arial MT"/>
            </a:endParaRPr>
          </a:p>
          <a:p>
            <a:pPr algn="just" marL="241300" marR="5715" indent="-228600">
              <a:lnSpc>
                <a:spcPct val="100000"/>
              </a:lnSpc>
              <a:spcBef>
                <a:spcPts val="385"/>
              </a:spcBef>
              <a:buChar char="•"/>
              <a:tabLst>
                <a:tab pos="241300" algn="l"/>
                <a:tab pos="242570" algn="l"/>
              </a:tabLst>
            </a:pPr>
            <a:r>
              <a:rPr dirty="0" sz="1600">
                <a:solidFill>
                  <a:srgbClr val="A9A47B"/>
                </a:solidFill>
                <a:latin typeface="Arial MT"/>
                <a:cs typeface="Arial MT"/>
              </a:rPr>
              <a:t>	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8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un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sistema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8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cuatro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hilos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con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monofásicos,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cargas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no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lineales,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ciertos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armónicos</a:t>
            </a:r>
            <a:r>
              <a:rPr dirty="0" sz="1600" spc="11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impares</a:t>
            </a:r>
            <a:r>
              <a:rPr dirty="0" sz="1600" spc="114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denominadas</a:t>
            </a:r>
            <a:r>
              <a:rPr dirty="0" sz="1600" spc="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triplens-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impares</a:t>
            </a:r>
            <a:r>
              <a:rPr dirty="0" sz="1600" spc="114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múltiplos</a:t>
            </a:r>
            <a:r>
              <a:rPr dirty="0" sz="1600" spc="114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10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la</a:t>
            </a:r>
            <a:r>
              <a:rPr dirty="0" sz="1600" spc="1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tercera</a:t>
            </a:r>
            <a:r>
              <a:rPr dirty="0" sz="1600" spc="1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armónica: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3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º,</a:t>
            </a:r>
            <a:r>
              <a:rPr dirty="0" sz="1600" spc="1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9,</a:t>
            </a:r>
            <a:r>
              <a:rPr dirty="0" sz="1600" spc="1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15,</a:t>
            </a:r>
            <a:r>
              <a:rPr dirty="0" sz="1600" spc="1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etc-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no</a:t>
            </a:r>
            <a:r>
              <a:rPr dirty="0" sz="1600" spc="1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se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anulan,</a:t>
            </a:r>
            <a:r>
              <a:rPr dirty="0" sz="1600" spc="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sino</a:t>
            </a:r>
            <a:r>
              <a:rPr dirty="0" sz="1600" spc="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que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se</a:t>
            </a:r>
            <a:r>
              <a:rPr dirty="0" sz="1600" spc="9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suman</a:t>
            </a:r>
            <a:r>
              <a:rPr dirty="0" sz="1600" spc="1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el</a:t>
            </a:r>
            <a:r>
              <a:rPr dirty="0" sz="1600" spc="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neutro</a:t>
            </a:r>
            <a:r>
              <a:rPr dirty="0" sz="1600" spc="8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conductor</a:t>
            </a:r>
            <a:r>
              <a:rPr dirty="0" sz="1600" spc="10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1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realidad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puede</a:t>
            </a:r>
            <a:r>
              <a:rPr dirty="0" sz="1600" spc="4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superar</a:t>
            </a:r>
            <a:r>
              <a:rPr dirty="0" sz="1600" spc="5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la</a:t>
            </a:r>
            <a:r>
              <a:rPr dirty="0" sz="1600" spc="5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corriente</a:t>
            </a:r>
            <a:r>
              <a:rPr dirty="0" sz="1600" spc="5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5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fase.</a:t>
            </a:r>
            <a:r>
              <a:rPr dirty="0" sz="1600" spc="4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El</a:t>
            </a:r>
            <a:r>
              <a:rPr dirty="0" sz="1600" spc="5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peligro</a:t>
            </a:r>
            <a:r>
              <a:rPr dirty="0" sz="1600" spc="4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aquí</a:t>
            </a:r>
            <a:r>
              <a:rPr dirty="0" sz="1600" spc="4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es</a:t>
            </a:r>
            <a:r>
              <a:rPr dirty="0" sz="1600" spc="55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el</a:t>
            </a:r>
            <a:r>
              <a:rPr dirty="0" sz="1600" spc="50">
                <a:solidFill>
                  <a:srgbClr val="2E2B1F"/>
                </a:solidFill>
                <a:latin typeface="Arial MT"/>
                <a:cs typeface="Arial MT"/>
              </a:rPr>
              <a:t> 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sobrecalentamiento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excesivo,</a:t>
            </a:r>
            <a:r>
              <a:rPr dirty="0" sz="1600" spc="1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ya</a:t>
            </a:r>
            <a:r>
              <a:rPr dirty="0" sz="1600" spc="11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que,</a:t>
            </a:r>
            <a:r>
              <a:rPr dirty="0" sz="1600" spc="10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</a:t>
            </a:r>
            <a:r>
              <a:rPr dirty="0" sz="1600" spc="1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diferencia</a:t>
            </a:r>
            <a:r>
              <a:rPr dirty="0" sz="1600" spc="114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1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los</a:t>
            </a:r>
            <a:r>
              <a:rPr dirty="0" sz="1600" spc="114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conductores</a:t>
            </a:r>
            <a:r>
              <a:rPr dirty="0" sz="1600" spc="1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1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fase,</a:t>
            </a:r>
            <a:r>
              <a:rPr dirty="0" sz="1600" spc="1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no</a:t>
            </a:r>
            <a:r>
              <a:rPr dirty="0" sz="1600" spc="10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hay</a:t>
            </a:r>
            <a:r>
              <a:rPr dirty="0" sz="1600" spc="1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interruptores</a:t>
            </a:r>
            <a:r>
              <a:rPr dirty="0" sz="1600" spc="1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de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circuito</a:t>
            </a:r>
            <a:r>
              <a:rPr dirty="0" sz="1600" spc="-4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el</a:t>
            </a:r>
            <a:r>
              <a:rPr dirty="0" sz="1600" spc="-3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conductor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neutro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para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limitar</a:t>
            </a:r>
            <a:r>
              <a:rPr dirty="0" sz="1600" spc="-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la</a:t>
            </a:r>
            <a:r>
              <a:rPr dirty="0" sz="1600" spc="-4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corriente.</a:t>
            </a:r>
            <a:endParaRPr sz="1600">
              <a:latin typeface="Arial MT"/>
              <a:cs typeface="Arial MT"/>
            </a:endParaRPr>
          </a:p>
          <a:p>
            <a:pPr algn="just" marL="242570" indent="-229870">
              <a:lnSpc>
                <a:spcPct val="100000"/>
              </a:lnSpc>
              <a:spcBef>
                <a:spcPts val="385"/>
              </a:spcBef>
              <a:buClr>
                <a:srgbClr val="A9A47B"/>
              </a:buClr>
              <a:buChar char="•"/>
              <a:tabLst>
                <a:tab pos="242570" algn="l"/>
              </a:tabLst>
            </a:pP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Una</a:t>
            </a:r>
            <a:r>
              <a:rPr dirty="0" sz="1600" spc="28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corriente</a:t>
            </a:r>
            <a:r>
              <a:rPr dirty="0" sz="1600" spc="2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excesiva</a:t>
            </a:r>
            <a:r>
              <a:rPr dirty="0" sz="1600" spc="3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29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el</a:t>
            </a:r>
            <a:r>
              <a:rPr dirty="0" sz="1600" spc="29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conductor</a:t>
            </a:r>
            <a:r>
              <a:rPr dirty="0" sz="1600" spc="3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neutro</a:t>
            </a:r>
            <a:r>
              <a:rPr dirty="0" sz="1600" spc="3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también</a:t>
            </a:r>
            <a:r>
              <a:rPr dirty="0" sz="1600" spc="29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puede</a:t>
            </a:r>
            <a:r>
              <a:rPr dirty="0" sz="1600" spc="30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causar</a:t>
            </a:r>
            <a:r>
              <a:rPr dirty="0" sz="1600" spc="30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caídas</a:t>
            </a:r>
            <a:r>
              <a:rPr dirty="0" sz="1600" spc="31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endParaRPr sz="1600">
              <a:latin typeface="Arial MT"/>
              <a:cs typeface="Arial MT"/>
            </a:endParaRPr>
          </a:p>
          <a:p>
            <a:pPr algn="just" marL="24130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tensión</a:t>
            </a:r>
            <a:r>
              <a:rPr dirty="0" sz="1600" spc="-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más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alto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de</a:t>
            </a:r>
            <a:r>
              <a:rPr dirty="0" sz="1600" spc="-1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lo</a:t>
            </a:r>
            <a:r>
              <a:rPr dirty="0" sz="1600" spc="-4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normal</a:t>
            </a:r>
            <a:r>
              <a:rPr dirty="0" sz="1600" spc="-1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entre</a:t>
            </a:r>
            <a:r>
              <a:rPr dirty="0" sz="1600" spc="-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el</a:t>
            </a:r>
            <a:r>
              <a:rPr dirty="0" sz="1600" spc="-3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conductor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neutro</a:t>
            </a:r>
            <a:r>
              <a:rPr dirty="0" sz="1600" spc="-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y</a:t>
            </a:r>
            <a:r>
              <a:rPr dirty="0" sz="1600" spc="-2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tierra</a:t>
            </a:r>
            <a:r>
              <a:rPr dirty="0" sz="1600" spc="-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en</a:t>
            </a:r>
            <a:r>
              <a:rPr dirty="0" sz="1600" spc="-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la</a:t>
            </a:r>
            <a:r>
              <a:rPr dirty="0" sz="1600" spc="-3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salida</a:t>
            </a:r>
            <a:r>
              <a:rPr dirty="0" sz="1600" spc="-50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2E2B1F"/>
                </a:solidFill>
                <a:latin typeface="Arial MT"/>
                <a:cs typeface="Arial MT"/>
              </a:rPr>
              <a:t>120</a:t>
            </a:r>
            <a:r>
              <a:rPr dirty="0" sz="1600" spc="-15">
                <a:solidFill>
                  <a:srgbClr val="2E2B1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2E2B1F"/>
                </a:solidFill>
                <a:latin typeface="Arial MT"/>
                <a:cs typeface="Arial MT"/>
              </a:rPr>
              <a:t>V.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6166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95"/>
              </a:spcBef>
            </a:pPr>
            <a:r>
              <a:rPr dirty="0" sz="4600" spc="-90"/>
              <a:t>MEDICIONES</a:t>
            </a:r>
            <a:endParaRPr sz="4600"/>
          </a:p>
        </p:txBody>
      </p:sp>
      <p:sp>
        <p:nvSpPr>
          <p:cNvPr id="3" name="object 3" descr=""/>
          <p:cNvSpPr txBox="1"/>
          <p:nvPr/>
        </p:nvSpPr>
        <p:spPr>
          <a:xfrm>
            <a:off x="650240" y="1548345"/>
            <a:ext cx="6175375" cy="478853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635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</a:tabLst>
            </a:pPr>
            <a:r>
              <a:rPr dirty="0" sz="2200" spc="-10" b="1">
                <a:solidFill>
                  <a:srgbClr val="2E2B1F"/>
                </a:solidFill>
                <a:latin typeface="Calibri"/>
                <a:cs typeface="Calibri"/>
              </a:rPr>
              <a:t>MEDICIONES.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recabó</a:t>
            </a:r>
            <a:r>
              <a:rPr dirty="0" sz="22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22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siguiente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información: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25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•</a:t>
            </a:r>
            <a:r>
              <a:rPr dirty="0" sz="22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0" b="1">
                <a:solidFill>
                  <a:srgbClr val="2E2B1F"/>
                </a:solidFill>
                <a:latin typeface="Calibri"/>
                <a:cs typeface="Calibri"/>
              </a:rPr>
              <a:t>PARÁMETROS</a:t>
            </a:r>
            <a:r>
              <a:rPr dirty="0" sz="2200" spc="-3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2E2B1F"/>
                </a:solidFill>
                <a:latin typeface="Calibri"/>
                <a:cs typeface="Calibri"/>
              </a:rPr>
              <a:t>ELÉCTRICOS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•</a:t>
            </a:r>
            <a:r>
              <a:rPr dirty="0" sz="22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Armónicas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: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Distorsión</a:t>
            </a:r>
            <a:r>
              <a:rPr dirty="0" sz="2200" spc="-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armónica</a:t>
            </a:r>
            <a:r>
              <a:rPr dirty="0" sz="22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total</a:t>
            </a:r>
            <a:r>
              <a:rPr dirty="0" sz="22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tensión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50">
                <a:solidFill>
                  <a:srgbClr val="2E2B1F"/>
                </a:solidFill>
                <a:latin typeface="Calibri"/>
                <a:cs typeface="Calibri"/>
              </a:rPr>
              <a:t>e</a:t>
            </a:r>
            <a:endParaRPr sz="22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intensidad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•</a:t>
            </a:r>
            <a:r>
              <a:rPr dirty="0" sz="22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Voltaje</a:t>
            </a:r>
            <a:r>
              <a:rPr dirty="0" sz="22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máximo,</a:t>
            </a:r>
            <a:r>
              <a:rPr dirty="0" sz="22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mínimo</a:t>
            </a:r>
            <a:r>
              <a:rPr dirty="0" sz="22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22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promedio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•</a:t>
            </a:r>
            <a:r>
              <a:rPr dirty="0" sz="22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22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fase</a:t>
            </a:r>
            <a:r>
              <a:rPr dirty="0" sz="22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22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neutro.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•</a:t>
            </a:r>
            <a:r>
              <a:rPr dirty="0" sz="22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Potencia</a:t>
            </a:r>
            <a:r>
              <a:rPr dirty="0" sz="22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activa,</a:t>
            </a:r>
            <a:r>
              <a:rPr dirty="0" sz="22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reactiva</a:t>
            </a:r>
            <a:r>
              <a:rPr dirty="0" sz="22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22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aparente.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25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•</a:t>
            </a:r>
            <a:r>
              <a:rPr dirty="0" sz="22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Frecuencia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máxima,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mínima</a:t>
            </a:r>
            <a:r>
              <a:rPr dirty="0" sz="22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promedio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•</a:t>
            </a:r>
            <a:r>
              <a:rPr dirty="0" sz="22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Factor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Potencia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25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</a:tabLst>
            </a:pP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•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Energía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activa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reactiva.</a:t>
            </a:r>
            <a:endParaRPr sz="2200">
              <a:latin typeface="Calibri"/>
              <a:cs typeface="Calibri"/>
            </a:endParaRPr>
          </a:p>
          <a:p>
            <a:pPr marL="431800" indent="-419100">
              <a:lnSpc>
                <a:spcPct val="100000"/>
              </a:lnSpc>
              <a:spcBef>
                <a:spcPts val="535"/>
              </a:spcBef>
              <a:buClr>
                <a:srgbClr val="A9A47B"/>
              </a:buClr>
              <a:buFont typeface="Arial MT"/>
              <a:buChar char="•"/>
              <a:tabLst>
                <a:tab pos="431800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Desequilibrios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200" y="411556"/>
            <a:ext cx="564959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>
                <a:solidFill>
                  <a:srgbClr val="2E2B1F"/>
                </a:solidFill>
                <a:latin typeface="Calibri"/>
                <a:cs typeface="Calibri"/>
              </a:rPr>
              <a:t>DESARROLLO</a:t>
            </a:r>
            <a:r>
              <a:rPr dirty="0" sz="32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3200" spc="-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2E2B1F"/>
                </a:solidFill>
                <a:latin typeface="Calibri"/>
                <a:cs typeface="Calibri"/>
              </a:rPr>
              <a:t>LAS</a:t>
            </a:r>
            <a:r>
              <a:rPr dirty="0" sz="32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2E2B1F"/>
                </a:solidFill>
                <a:latin typeface="Calibri"/>
                <a:cs typeface="Calibri"/>
              </a:rPr>
              <a:t>MEDICIONES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90473" y="1189101"/>
            <a:ext cx="7549515" cy="2762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15240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medición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realiza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día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viernes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22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noviembre,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por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periodo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5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horas,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todos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datos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fueron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tomados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durante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realización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una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practica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sin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practica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alguna.</a:t>
            </a:r>
            <a:endParaRPr sz="1800">
              <a:latin typeface="Calibri"/>
              <a:cs typeface="Calibri"/>
            </a:endParaRPr>
          </a:p>
          <a:p>
            <a:pPr algn="just" marL="297815" marR="5080" indent="-285750">
              <a:lnSpc>
                <a:spcPct val="100000"/>
              </a:lnSpc>
              <a:spcBef>
                <a:spcPts val="69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datos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son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extraídos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analizador</a:t>
            </a:r>
            <a:r>
              <a:rPr dirty="0" sz="18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través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cable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optimo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donde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es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receptado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por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programa</a:t>
            </a:r>
            <a:r>
              <a:rPr dirty="0" sz="18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FLUKEVIEW</a:t>
            </a:r>
            <a:r>
              <a:rPr dirty="0" sz="18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donde</a:t>
            </a:r>
            <a:r>
              <a:rPr dirty="0" sz="1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nos</a:t>
            </a:r>
            <a:r>
              <a:rPr dirty="0" sz="1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permite</a:t>
            </a:r>
            <a:r>
              <a:rPr dirty="0" sz="1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tener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print</a:t>
            </a:r>
            <a:r>
              <a:rPr dirty="0" sz="18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de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las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mediciones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tener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valores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podemos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analizar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través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una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tabla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Excel.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2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Todo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las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configuraciones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equipo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las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hicimos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base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al IEEE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Std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519,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IEEE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Std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1159.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1967" y="3947159"/>
            <a:ext cx="3200400" cy="2438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437" y="103073"/>
            <a:ext cx="37363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2E2B1F"/>
                </a:solidFill>
                <a:latin typeface="Calibri"/>
                <a:cs typeface="Calibri"/>
              </a:rPr>
              <a:t>ANÁLISIS</a:t>
            </a:r>
            <a:r>
              <a:rPr dirty="0" sz="2800" spc="-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8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MEDICIONES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02437" y="710260"/>
            <a:ext cx="68853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continuación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mostraremos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datos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obtenidos durante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monitoreo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123" y="1062227"/>
            <a:ext cx="3200400" cy="24384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8744" y="4005071"/>
            <a:ext cx="3200400" cy="24384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8744" y="1062227"/>
            <a:ext cx="3200400" cy="24384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1123" y="4005071"/>
            <a:ext cx="3200400" cy="243840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978509" y="3519042"/>
            <a:ext cx="8985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VOLTAJES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651375" y="3519042"/>
            <a:ext cx="11868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CORRIENTES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5096" y="6462776"/>
            <a:ext cx="28867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VOLTAJE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NEUTRO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2335" y="4005071"/>
            <a:ext cx="3200400" cy="24384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291329" y="6462776"/>
            <a:ext cx="35318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ONDA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18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NEUTRO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3267" y="516636"/>
            <a:ext cx="4245863" cy="32217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123" y="1021080"/>
            <a:ext cx="3200400" cy="24384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76928" y="1022603"/>
            <a:ext cx="3200400" cy="24384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65577" y="-86106"/>
            <a:ext cx="3091180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AF50"/>
                </a:solidFill>
                <a:latin typeface="Calibri"/>
                <a:cs typeface="Calibri"/>
              </a:rPr>
              <a:t>DIAGRAMA</a:t>
            </a:r>
            <a:r>
              <a:rPr dirty="0" sz="2400" spc="-95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AF50"/>
                </a:solidFill>
                <a:latin typeface="Calibri"/>
                <a:cs typeface="Calibri"/>
              </a:rPr>
              <a:t>FASORIAL</a:t>
            </a:r>
            <a:r>
              <a:rPr dirty="0" sz="2400" spc="-8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00AF50"/>
                </a:solidFill>
                <a:latin typeface="Calibri"/>
                <a:cs typeface="Calibri"/>
              </a:rPr>
              <a:t>DE </a:t>
            </a:r>
            <a:r>
              <a:rPr dirty="0" sz="2400" spc="-50">
                <a:solidFill>
                  <a:srgbClr val="00AF50"/>
                </a:solidFill>
                <a:latin typeface="Calibri"/>
                <a:cs typeface="Calibri"/>
              </a:rPr>
              <a:t>VOLTAJE</a:t>
            </a:r>
            <a:r>
              <a:rPr dirty="0" sz="2400" spc="-4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AF50"/>
                </a:solidFill>
                <a:latin typeface="Calibri"/>
                <a:cs typeface="Calibri"/>
              </a:rPr>
              <a:t>Y</a:t>
            </a:r>
            <a:r>
              <a:rPr dirty="0" sz="2400" spc="-55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AF50"/>
                </a:solidFill>
                <a:latin typeface="Calibri"/>
                <a:cs typeface="Calibri"/>
              </a:rPr>
              <a:t>CORRIENTE (DESEQUILIBRIOS)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4005071"/>
            <a:ext cx="9075420" cy="2447925"/>
            <a:chOff x="0" y="4005071"/>
            <a:chExt cx="9075420" cy="244792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005071"/>
              <a:ext cx="6371844" cy="244754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1844" y="4005071"/>
              <a:ext cx="2703576" cy="2375916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1706626" y="3485515"/>
            <a:ext cx="46075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AF50"/>
                </a:solidFill>
                <a:latin typeface="Calibri"/>
                <a:cs typeface="Calibri"/>
              </a:rPr>
              <a:t>GRAFICO</a:t>
            </a:r>
            <a:r>
              <a:rPr dirty="0" sz="2400" spc="-8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AF50"/>
                </a:solidFill>
                <a:latin typeface="Calibri"/>
                <a:cs typeface="Calibri"/>
              </a:rPr>
              <a:t>DE</a:t>
            </a:r>
            <a:r>
              <a:rPr dirty="0" sz="2400" spc="-50">
                <a:solidFill>
                  <a:srgbClr val="00AF50"/>
                </a:solidFill>
                <a:latin typeface="Calibri"/>
                <a:cs typeface="Calibri"/>
              </a:rPr>
              <a:t> VOLTAJES</a:t>
            </a:r>
            <a:r>
              <a:rPr dirty="0" sz="2400" spc="-3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AF50"/>
                </a:solidFill>
                <a:latin typeface="Calibri"/>
                <a:cs typeface="Calibri"/>
              </a:rPr>
              <a:t>Y</a:t>
            </a:r>
            <a:r>
              <a:rPr dirty="0" sz="2400" spc="-5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AF50"/>
                </a:solidFill>
                <a:latin typeface="Calibri"/>
                <a:cs typeface="Calibri"/>
              </a:rPr>
              <a:t>CORRIENTES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51" y="620268"/>
            <a:ext cx="9073896" cy="23073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1145" rIns="0" bIns="0" rtlCol="0" vert="horz">
            <a:spAutoFit/>
          </a:bodyPr>
          <a:lstStyle/>
          <a:p>
            <a:pPr marL="19304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AF50"/>
                </a:solidFill>
                <a:latin typeface="Calibri"/>
                <a:cs typeface="Calibri"/>
              </a:rPr>
              <a:t>MEDICION</a:t>
            </a:r>
            <a:r>
              <a:rPr dirty="0" sz="2400" spc="-55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AF50"/>
                </a:solidFill>
                <a:latin typeface="Calibri"/>
                <a:cs typeface="Calibri"/>
              </a:rPr>
              <a:t>UNICAMENTE</a:t>
            </a:r>
            <a:r>
              <a:rPr dirty="0" sz="2400" spc="-35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AF50"/>
                </a:solidFill>
                <a:latin typeface="Calibri"/>
                <a:cs typeface="Calibri"/>
              </a:rPr>
              <a:t>DE</a:t>
            </a:r>
            <a:r>
              <a:rPr dirty="0" sz="2400" spc="-4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AF50"/>
                </a:solidFill>
                <a:latin typeface="Calibri"/>
                <a:cs typeface="Calibri"/>
              </a:rPr>
              <a:t>2</a:t>
            </a:r>
            <a:r>
              <a:rPr dirty="0" sz="2400" spc="-45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AF50"/>
                </a:solidFill>
                <a:latin typeface="Calibri"/>
                <a:cs typeface="Calibri"/>
              </a:rPr>
              <a:t>AIRES</a:t>
            </a:r>
            <a:r>
              <a:rPr dirty="0" sz="2400" spc="-45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AF50"/>
                </a:solidFill>
                <a:latin typeface="Calibri"/>
                <a:cs typeface="Calibri"/>
              </a:rPr>
              <a:t>ACONDICIONADOS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5531" y="3665220"/>
            <a:ext cx="6018530" cy="2319655"/>
            <a:chOff x="65531" y="3665220"/>
            <a:chExt cx="6018530" cy="231965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31" y="3665220"/>
              <a:ext cx="2994660" cy="230428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84576" y="3680460"/>
              <a:ext cx="2999231" cy="2304288"/>
            </a:xfrm>
            <a:prstGeom prst="rect">
              <a:avLst/>
            </a:prstGeom>
          </p:spPr>
        </p:pic>
      </p:grp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98108" y="3681984"/>
            <a:ext cx="2945891" cy="227076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43967" y="2952115"/>
            <a:ext cx="23844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PRESENTA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UN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ALGO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ELEVADO</a:t>
            </a:r>
            <a:r>
              <a:rPr dirty="0" sz="1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EN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2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11.1%.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240785" y="2991992"/>
            <a:ext cx="24079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PRESENTA</a:t>
            </a:r>
            <a:r>
              <a:rPr dirty="0" sz="12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UN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r>
              <a:rPr dirty="0" sz="12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POR</a:t>
            </a:r>
            <a:r>
              <a:rPr dirty="0" sz="12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DEBAJO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 LO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PERMITIDO:</a:t>
            </a:r>
            <a:r>
              <a:rPr dirty="0" sz="12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3.4%.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193282" y="3021584"/>
            <a:ext cx="26123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NO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EXISTE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GRAN</a:t>
            </a:r>
            <a:r>
              <a:rPr dirty="0" sz="12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DESBALANCE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CARGA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2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AIRES</a:t>
            </a:r>
            <a:r>
              <a:rPr dirty="0" sz="12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ESTAN CONECTADOS</a:t>
            </a:r>
            <a:r>
              <a:rPr dirty="0" sz="12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DELTA.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168523" y="6016548"/>
            <a:ext cx="268351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2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LOGRA</a:t>
            </a:r>
            <a:r>
              <a:rPr dirty="0" sz="12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VISUALIZAR</a:t>
            </a:r>
            <a:r>
              <a:rPr dirty="0" sz="1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2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DISTORSION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 QUE 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PRESENTA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2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ONDA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CORRIENTE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EN 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LA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LINEA</a:t>
            </a:r>
            <a:r>
              <a:rPr dirty="0" sz="12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86334" y="6016548"/>
            <a:ext cx="278892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EXISTE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UN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DESBALANCE</a:t>
            </a:r>
            <a:r>
              <a:rPr dirty="0" sz="12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2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LAS</a:t>
            </a:r>
            <a:r>
              <a:rPr dirty="0" sz="12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CORRIENTES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12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C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SISTEMA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AIRES ACONDICIONADOS.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337553" y="6046723"/>
            <a:ext cx="26828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2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LOGRA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 VISUALIZAR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DISTORSION</a:t>
            </a:r>
            <a:r>
              <a:rPr dirty="0" sz="12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QUE 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PRESENTA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2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ONDA</a:t>
            </a:r>
            <a:r>
              <a:rPr dirty="0" sz="12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E2B1F"/>
                </a:solidFill>
                <a:latin typeface="Calibri"/>
                <a:cs typeface="Calibri"/>
              </a:rPr>
              <a:t>CORRIENTE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EN 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LA </a:t>
            </a:r>
            <a:r>
              <a:rPr dirty="0" sz="1200">
                <a:solidFill>
                  <a:srgbClr val="2E2B1F"/>
                </a:solidFill>
                <a:latin typeface="Calibri"/>
                <a:cs typeface="Calibri"/>
              </a:rPr>
              <a:t>LINEA</a:t>
            </a:r>
            <a:r>
              <a:rPr dirty="0" sz="12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2E2B1F"/>
                </a:solidFill>
                <a:latin typeface="Calibri"/>
                <a:cs typeface="Calibri"/>
              </a:rPr>
              <a:t>C.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6166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95"/>
              </a:spcBef>
            </a:pPr>
            <a:r>
              <a:rPr dirty="0" sz="4600" spc="-145"/>
              <a:t>ESTÁNDARES</a:t>
            </a:r>
            <a:endParaRPr sz="46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1639" y="2205227"/>
            <a:ext cx="4896612" cy="189585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34339" y="1863090"/>
            <a:ext cx="35521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IEEE</a:t>
            </a:r>
            <a:r>
              <a:rPr dirty="0" sz="18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Std.</a:t>
            </a:r>
            <a:r>
              <a:rPr dirty="0" sz="18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519</a:t>
            </a:r>
            <a:r>
              <a:rPr dirty="0" sz="18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Voltage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Distortion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Limits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34339" y="4082034"/>
            <a:ext cx="6542405" cy="2536190"/>
          </a:xfrm>
          <a:prstGeom prst="rect">
            <a:avLst/>
          </a:prstGeom>
        </p:spPr>
        <p:txBody>
          <a:bodyPr wrap="square" lIns="0" tIns="170180" rIns="0" bIns="0" rtlCol="0" vert="horz">
            <a:spAutoFit/>
          </a:bodyPr>
          <a:lstStyle/>
          <a:p>
            <a:pPr marL="876935">
              <a:lnSpc>
                <a:spcPct val="100000"/>
              </a:lnSpc>
              <a:spcBef>
                <a:spcPts val="1340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Fuente:</a:t>
            </a:r>
            <a:r>
              <a:rPr dirty="0" sz="1800" spc="-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[1]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1245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4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acuerdo</a:t>
            </a:r>
            <a:r>
              <a:rPr dirty="0" sz="1800" spc="4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al</a:t>
            </a:r>
            <a:r>
              <a:rPr dirty="0" sz="1800" spc="4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estándar</a:t>
            </a:r>
            <a:r>
              <a:rPr dirty="0" sz="1800" spc="4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519,</a:t>
            </a:r>
            <a:r>
              <a:rPr dirty="0" sz="1800" spc="4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las</a:t>
            </a:r>
            <a:r>
              <a:rPr dirty="0" sz="1800" spc="4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mediciones</a:t>
            </a:r>
            <a:r>
              <a:rPr dirty="0" sz="1800" spc="4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tomadas</a:t>
            </a:r>
            <a:r>
              <a:rPr dirty="0" sz="1800" spc="4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4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sistema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eléctrico</a:t>
            </a:r>
            <a:r>
              <a:rPr dirty="0" sz="18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tienen</a:t>
            </a:r>
            <a:r>
              <a:rPr dirty="0" sz="1800" spc="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voltaje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total</a:t>
            </a:r>
            <a:r>
              <a:rPr dirty="0" sz="18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distorsión</a:t>
            </a:r>
            <a:r>
              <a:rPr dirty="0" sz="18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inferior</a:t>
            </a:r>
            <a:r>
              <a:rPr dirty="0" sz="18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al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límite,</a:t>
            </a:r>
            <a:r>
              <a:rPr dirty="0" sz="18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es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5%,</a:t>
            </a:r>
            <a:r>
              <a:rPr dirty="0" sz="18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sin</a:t>
            </a:r>
            <a:r>
              <a:rPr dirty="0" sz="18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embargo</a:t>
            </a:r>
            <a:r>
              <a:rPr dirty="0" sz="18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valor</a:t>
            </a:r>
            <a:r>
              <a:rPr dirty="0" sz="1800" spc="1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4,8%</a:t>
            </a:r>
            <a:r>
              <a:rPr dirty="0" sz="18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8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obtuvo</a:t>
            </a:r>
            <a:r>
              <a:rPr dirty="0" sz="1800" spc="1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</a:t>
            </a:r>
            <a:r>
              <a:rPr dirty="0" sz="18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muy</a:t>
            </a:r>
            <a:r>
              <a:rPr dirty="0" sz="18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cercano</a:t>
            </a:r>
            <a:r>
              <a:rPr dirty="0" sz="18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al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límite.</a:t>
            </a:r>
            <a:r>
              <a:rPr dirty="0" sz="18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Esta</a:t>
            </a:r>
            <a:r>
              <a:rPr dirty="0" sz="18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distorsión</a:t>
            </a:r>
            <a:r>
              <a:rPr dirty="0" sz="18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onda</a:t>
            </a:r>
            <a:r>
              <a:rPr dirty="0" sz="1800" spc="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voltaje</a:t>
            </a:r>
            <a:r>
              <a:rPr dirty="0" sz="18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8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puede</a:t>
            </a:r>
            <a:r>
              <a:rPr dirty="0" sz="18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ver</a:t>
            </a:r>
            <a:r>
              <a:rPr dirty="0" sz="18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reflejada</a:t>
            </a:r>
            <a:r>
              <a:rPr dirty="0" sz="18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en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una</a:t>
            </a:r>
            <a:r>
              <a:rPr dirty="0" sz="1800" spc="3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1800" spc="3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3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3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neutro</a:t>
            </a:r>
            <a:r>
              <a:rPr dirty="0" sz="1800" spc="3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3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hasta</a:t>
            </a:r>
            <a:r>
              <a:rPr dirty="0" sz="1800" spc="3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5</a:t>
            </a:r>
            <a:r>
              <a:rPr dirty="0" sz="1800" spc="3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amperios</a:t>
            </a:r>
            <a:r>
              <a:rPr dirty="0" sz="1800" spc="3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3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2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peor</a:t>
            </a:r>
            <a:r>
              <a:rPr dirty="0" sz="1800" spc="3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3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los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casos.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2,5%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cuando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tablero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principal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no tiene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ni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motores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ni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aires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acondicionados</a:t>
            </a:r>
            <a:r>
              <a:rPr dirty="0" sz="18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encendidos.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50240" y="1616405"/>
            <a:ext cx="7350759" cy="405002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41300" marR="5080" indent="-228600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 MT"/>
              <a:buChar char="•"/>
              <a:tabLst>
                <a:tab pos="241300" algn="l"/>
              </a:tabLst>
            </a:pP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Las</a:t>
            </a:r>
            <a:r>
              <a:rPr dirty="0" sz="2200" spc="25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normas</a:t>
            </a:r>
            <a:r>
              <a:rPr dirty="0" sz="2200" spc="25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internacionales</a:t>
            </a:r>
            <a:r>
              <a:rPr dirty="0" sz="2200" spc="254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(IEEE</a:t>
            </a:r>
            <a:r>
              <a:rPr dirty="0" sz="2200" spc="25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–</a:t>
            </a:r>
            <a:r>
              <a:rPr dirty="0" sz="2200" spc="254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Standard</a:t>
            </a:r>
            <a:r>
              <a:rPr dirty="0" sz="2200" spc="24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-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519-1992)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específica</a:t>
            </a:r>
            <a:r>
              <a:rPr dirty="0" sz="2200" spc="3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valores</a:t>
            </a:r>
            <a:r>
              <a:rPr dirty="0" sz="2200" spc="3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máximos</a:t>
            </a:r>
            <a:r>
              <a:rPr dirty="0" sz="2200" spc="3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2200" spc="3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r>
              <a:rPr dirty="0" sz="2200" spc="3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3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corriente,</a:t>
            </a:r>
            <a:r>
              <a:rPr dirty="0" sz="2200" spc="3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este</a:t>
            </a:r>
            <a:r>
              <a:rPr dirty="0" sz="2200" spc="3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valor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debe</a:t>
            </a:r>
            <a:r>
              <a:rPr dirty="0" sz="2200" spc="7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ser</a:t>
            </a:r>
            <a:r>
              <a:rPr dirty="0" sz="2200" spc="8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como</a:t>
            </a:r>
            <a:r>
              <a:rPr dirty="0" sz="2200" spc="8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máximo</a:t>
            </a:r>
            <a:r>
              <a:rPr dirty="0" sz="2200" spc="7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7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20%</a:t>
            </a:r>
            <a:r>
              <a:rPr dirty="0" sz="2200" spc="8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7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2200" spc="7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fundamental,</a:t>
            </a:r>
            <a:r>
              <a:rPr dirty="0" sz="2200" spc="7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para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considerar</a:t>
            </a:r>
            <a:r>
              <a:rPr dirty="0" sz="2200" spc="15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afectado</a:t>
            </a:r>
            <a:r>
              <a:rPr dirty="0" sz="2200" spc="17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2200" spc="15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sistema</a:t>
            </a:r>
            <a:r>
              <a:rPr dirty="0" sz="2200" spc="16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2200" spc="16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número</a:t>
            </a:r>
            <a:r>
              <a:rPr dirty="0" sz="2200" spc="16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16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datos</a:t>
            </a:r>
            <a:r>
              <a:rPr dirty="0" sz="2200" spc="16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que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sobrepasan</a:t>
            </a:r>
            <a:r>
              <a:rPr dirty="0" sz="2200" spc="1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22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valor</a:t>
            </a:r>
            <a:r>
              <a:rPr dirty="0" sz="2200" spc="1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máximo</a:t>
            </a:r>
            <a:r>
              <a:rPr dirty="0" sz="22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(20</a:t>
            </a:r>
            <a:r>
              <a:rPr dirty="0" sz="2200" spc="1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%</a:t>
            </a:r>
            <a:r>
              <a:rPr dirty="0" sz="22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)</a:t>
            </a:r>
            <a:r>
              <a:rPr dirty="0" sz="22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deben</a:t>
            </a:r>
            <a:r>
              <a:rPr dirty="0" sz="22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superar</a:t>
            </a:r>
            <a:r>
              <a:rPr dirty="0" sz="22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22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5</a:t>
            </a:r>
            <a:r>
              <a:rPr dirty="0" sz="2200" spc="1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%</a:t>
            </a:r>
            <a:r>
              <a:rPr dirty="0" sz="22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de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las</a:t>
            </a:r>
            <a:r>
              <a:rPr dirty="0" sz="22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mediciones</a:t>
            </a:r>
            <a:r>
              <a:rPr dirty="0" sz="22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tomadas,</a:t>
            </a:r>
            <a:r>
              <a:rPr dirty="0" sz="22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es</a:t>
            </a:r>
            <a:r>
              <a:rPr dirty="0" sz="22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decir</a:t>
            </a:r>
            <a:r>
              <a:rPr dirty="0" sz="22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si</a:t>
            </a:r>
            <a:r>
              <a:rPr dirty="0" sz="22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22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tienen</a:t>
            </a:r>
            <a:r>
              <a:rPr dirty="0" sz="22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100</a:t>
            </a:r>
            <a:r>
              <a:rPr dirty="0" sz="22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datos</a:t>
            </a:r>
            <a:r>
              <a:rPr dirty="0" sz="22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si</a:t>
            </a:r>
            <a:r>
              <a:rPr dirty="0" sz="22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más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2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5</a:t>
            </a:r>
            <a:r>
              <a:rPr dirty="0" sz="2200" spc="25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datos</a:t>
            </a:r>
            <a:r>
              <a:rPr dirty="0" sz="2200" spc="25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superan</a:t>
            </a:r>
            <a:r>
              <a:rPr dirty="0" sz="2200" spc="25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2200" spc="2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valor</a:t>
            </a:r>
            <a:r>
              <a:rPr dirty="0" sz="22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máximo</a:t>
            </a:r>
            <a:r>
              <a:rPr dirty="0" sz="22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r>
              <a:rPr dirty="0" sz="2200" spc="25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22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se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dice</a:t>
            </a:r>
            <a:r>
              <a:rPr dirty="0" sz="22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22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22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sistema</a:t>
            </a:r>
            <a:r>
              <a:rPr dirty="0" sz="22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22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ve</a:t>
            </a:r>
            <a:r>
              <a:rPr dirty="0" sz="22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afectado,</a:t>
            </a:r>
            <a:r>
              <a:rPr dirty="0" sz="22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si</a:t>
            </a:r>
            <a:r>
              <a:rPr dirty="0" sz="22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no</a:t>
            </a:r>
            <a:r>
              <a:rPr dirty="0" sz="22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supera</a:t>
            </a:r>
            <a:r>
              <a:rPr dirty="0" sz="22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22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5</a:t>
            </a:r>
            <a:r>
              <a:rPr dirty="0" sz="22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%</a:t>
            </a:r>
            <a:r>
              <a:rPr dirty="0" sz="22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22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dice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2200" spc="2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2200" spc="2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sistema</a:t>
            </a:r>
            <a:r>
              <a:rPr dirty="0" sz="2200" spc="2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no</a:t>
            </a:r>
            <a:r>
              <a:rPr dirty="0" sz="2200" spc="3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2200" spc="3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ve</a:t>
            </a:r>
            <a:r>
              <a:rPr dirty="0" sz="2200" spc="3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afectado.</a:t>
            </a:r>
            <a:r>
              <a:rPr dirty="0" sz="2200" spc="2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Analizando</a:t>
            </a:r>
            <a:r>
              <a:rPr dirty="0" sz="2200" spc="2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2200" spc="3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gráfico</a:t>
            </a:r>
            <a:r>
              <a:rPr dirty="0" sz="2200" spc="3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2200" spc="3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la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tabla</a:t>
            </a:r>
            <a:r>
              <a:rPr dirty="0" sz="2200" spc="4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4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r>
              <a:rPr dirty="0" sz="2200" spc="4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4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2200" spc="4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promedio,</a:t>
            </a:r>
            <a:r>
              <a:rPr dirty="0" sz="2200" spc="4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2200" spc="4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puede</a:t>
            </a:r>
            <a:r>
              <a:rPr dirty="0" sz="2200" spc="4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ver</a:t>
            </a:r>
            <a:r>
              <a:rPr dirty="0" sz="2200" spc="409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2200" spc="4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no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existen</a:t>
            </a:r>
            <a:r>
              <a:rPr dirty="0" sz="2200" spc="19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eventos</a:t>
            </a:r>
            <a:r>
              <a:rPr dirty="0" sz="2200" spc="20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(valores)</a:t>
            </a:r>
            <a:r>
              <a:rPr dirty="0" sz="2200" spc="18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20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THDI</a:t>
            </a:r>
            <a:r>
              <a:rPr dirty="0" sz="2200" spc="195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2200" spc="19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superan</a:t>
            </a:r>
            <a:r>
              <a:rPr dirty="0" sz="2200" spc="20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2200" spc="190">
                <a:solidFill>
                  <a:srgbClr val="2E2B1F"/>
                </a:solidFill>
                <a:latin typeface="Calibri"/>
                <a:cs typeface="Calibri"/>
              </a:rPr>
              <a:t>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valor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máximo</a:t>
            </a:r>
            <a:r>
              <a:rPr dirty="0" sz="22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22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THDI.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6166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95"/>
              </a:spcBef>
            </a:pPr>
            <a:r>
              <a:rPr dirty="0" sz="4600" spc="-145"/>
              <a:t>ESTÁNDARES</a:t>
            </a:r>
            <a:endParaRPr sz="4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303" y="117424"/>
            <a:ext cx="325501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>
                <a:solidFill>
                  <a:srgbClr val="2E2B1F"/>
                </a:solidFill>
                <a:latin typeface="Calibri"/>
                <a:cs typeface="Calibri"/>
              </a:rPr>
              <a:t>CONCLUSIONES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30200" y="668609"/>
            <a:ext cx="7837170" cy="6200140"/>
          </a:xfrm>
          <a:prstGeom prst="rect">
            <a:avLst/>
          </a:prstGeom>
        </p:spPr>
        <p:txBody>
          <a:bodyPr wrap="square" lIns="0" tIns="150495" rIns="0" bIns="0" rtlCol="0" vert="horz">
            <a:spAutoFit/>
          </a:bodyPr>
          <a:lstStyle/>
          <a:p>
            <a:pPr algn="just" marL="299085" indent="-286385">
              <a:lnSpc>
                <a:spcPct val="100000"/>
              </a:lnSpc>
              <a:spcBef>
                <a:spcPts val="118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1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sistema</a:t>
            </a:r>
            <a:r>
              <a:rPr dirty="0" sz="1800" spc="1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analizado</a:t>
            </a:r>
            <a:r>
              <a:rPr dirty="0" sz="1800" spc="1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no</a:t>
            </a:r>
            <a:r>
              <a:rPr dirty="0" sz="1800" spc="1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representa</a:t>
            </a:r>
            <a:r>
              <a:rPr dirty="0" sz="1800" spc="1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1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si</a:t>
            </a:r>
            <a:r>
              <a:rPr dirty="0" sz="1800" spc="1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una</a:t>
            </a:r>
            <a:r>
              <a:rPr dirty="0" sz="1800" spc="1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carga</a:t>
            </a:r>
            <a:r>
              <a:rPr dirty="0" sz="1800" spc="1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no</a:t>
            </a:r>
            <a:r>
              <a:rPr dirty="0" sz="1800" spc="1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lineal</a:t>
            </a:r>
            <a:r>
              <a:rPr dirty="0" sz="1800" spc="1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debido</a:t>
            </a:r>
            <a:r>
              <a:rPr dirty="0" sz="1800" spc="2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1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1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sus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1085"/>
              </a:spcBef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porcentajes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armónicos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no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son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tan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elevados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según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estándares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endParaRPr sz="1800">
              <a:latin typeface="Calibri"/>
              <a:cs typeface="Calibri"/>
            </a:endParaRPr>
          </a:p>
          <a:p>
            <a:pPr algn="just" marL="299085" indent="-286385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laboratorio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presenta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una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pequeño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desbalance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voltajes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+/-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2%.</a:t>
            </a:r>
            <a:endParaRPr sz="1800">
              <a:latin typeface="Calibri"/>
              <a:cs typeface="Calibri"/>
            </a:endParaRPr>
          </a:p>
          <a:p>
            <a:pPr algn="just" marL="299085" marR="6350" indent="-287020">
              <a:lnSpc>
                <a:spcPct val="15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neutro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sistema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analizado</a:t>
            </a:r>
            <a:r>
              <a:rPr dirty="0" sz="18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nos</a:t>
            </a:r>
            <a:r>
              <a:rPr dirty="0" sz="18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mostro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una</a:t>
            </a:r>
            <a:r>
              <a:rPr dirty="0" sz="18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promedio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2.5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ya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instante</a:t>
            </a:r>
            <a:r>
              <a:rPr dirty="0" sz="18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elevaba</a:t>
            </a:r>
            <a:r>
              <a:rPr dirty="0" sz="18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100%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su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valor</a:t>
            </a:r>
            <a:r>
              <a:rPr dirty="0" sz="18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promedio</a:t>
            </a:r>
            <a:r>
              <a:rPr dirty="0" sz="18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llegando</a:t>
            </a:r>
            <a:r>
              <a:rPr dirty="0" sz="18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5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A.</a:t>
            </a:r>
            <a:endParaRPr sz="1800">
              <a:latin typeface="Calibri"/>
              <a:cs typeface="Calibri"/>
            </a:endParaRPr>
          </a:p>
          <a:p>
            <a:pPr marL="299085" marR="5715" indent="-287020">
              <a:lnSpc>
                <a:spcPts val="3240"/>
              </a:lnSpc>
              <a:spcBef>
                <a:spcPts val="28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Las</a:t>
            </a:r>
            <a:r>
              <a:rPr dirty="0" sz="1800" spc="2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formas</a:t>
            </a:r>
            <a:r>
              <a:rPr dirty="0" sz="18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onda</a:t>
            </a:r>
            <a:r>
              <a:rPr dirty="0" sz="1800" spc="2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2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las</a:t>
            </a:r>
            <a:r>
              <a:rPr dirty="0" sz="1800" spc="2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corrientes</a:t>
            </a:r>
            <a:r>
              <a:rPr dirty="0" sz="1800" spc="2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no</a:t>
            </a:r>
            <a:r>
              <a:rPr dirty="0" sz="18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son</a:t>
            </a:r>
            <a:r>
              <a:rPr dirty="0" sz="1800" spc="2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tan</a:t>
            </a:r>
            <a:r>
              <a:rPr dirty="0" sz="1800" spc="2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sinusoidales,</a:t>
            </a:r>
            <a:r>
              <a:rPr dirty="0" sz="18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presentan</a:t>
            </a:r>
            <a:r>
              <a:rPr dirty="0" sz="1800" spc="2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una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distorsión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llegando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tener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5.1%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con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respecto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fundamental.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ts val="324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respecta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al</a:t>
            </a:r>
            <a:r>
              <a:rPr dirty="0" sz="18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laboratorio</a:t>
            </a:r>
            <a:r>
              <a:rPr dirty="0" sz="18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al</a:t>
            </a:r>
            <a:r>
              <a:rPr dirty="0" sz="1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momento</a:t>
            </a:r>
            <a:r>
              <a:rPr dirty="0" sz="18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arrancar</a:t>
            </a:r>
            <a:r>
              <a:rPr dirty="0" sz="1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motores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no</a:t>
            </a:r>
            <a:r>
              <a:rPr dirty="0" sz="1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existe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ningún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tipo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disturbios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ya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voltaje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mantiene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dentro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0.9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y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1.1</a:t>
            </a:r>
            <a:r>
              <a:rPr dirty="0" sz="18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p.u.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ts val="324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</a:t>
            </a:r>
            <a:r>
              <a:rPr dirty="0" sz="1800" spc="2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carga</a:t>
            </a:r>
            <a:r>
              <a:rPr dirty="0" sz="1800" spc="2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total</a:t>
            </a:r>
            <a:r>
              <a:rPr dirty="0" sz="18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 spc="2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laboratorio</a:t>
            </a:r>
            <a:r>
              <a:rPr dirty="0" sz="1800" spc="2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no</a:t>
            </a:r>
            <a:r>
              <a:rPr dirty="0" sz="18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esta</a:t>
            </a:r>
            <a:r>
              <a:rPr dirty="0" sz="1800" spc="2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balanceada</a:t>
            </a:r>
            <a:r>
              <a:rPr dirty="0" sz="1800" spc="2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debido</a:t>
            </a:r>
            <a:r>
              <a:rPr dirty="0" sz="1800" spc="2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2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2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neutro</a:t>
            </a:r>
            <a:r>
              <a:rPr dirty="0" sz="1800" spc="2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del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sistema</a:t>
            </a:r>
            <a:r>
              <a:rPr dirty="0" sz="18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muestra</a:t>
            </a:r>
            <a:r>
              <a:rPr dirty="0" sz="1800" spc="-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un</a:t>
            </a:r>
            <a:r>
              <a:rPr dirty="0" sz="1800" spc="-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amperaje.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79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4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r>
              <a:rPr dirty="0" sz="1800" spc="4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4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corrientes</a:t>
            </a:r>
            <a:r>
              <a:rPr dirty="0" sz="1800" spc="4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medido</a:t>
            </a:r>
            <a:r>
              <a:rPr dirty="0" sz="1800" spc="4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únicamente</a:t>
            </a:r>
            <a:r>
              <a:rPr dirty="0" sz="1800" spc="43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en</a:t>
            </a:r>
            <a:r>
              <a:rPr dirty="0" sz="1800" spc="4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4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aires</a:t>
            </a:r>
            <a:r>
              <a:rPr dirty="0" sz="1800" spc="4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es</a:t>
            </a:r>
            <a:r>
              <a:rPr dirty="0" sz="1800" spc="4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mayor</a:t>
            </a:r>
            <a:r>
              <a:rPr dirty="0" sz="1800" spc="4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al</a:t>
            </a:r>
            <a:r>
              <a:rPr dirty="0" sz="1800" spc="43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r>
              <a:rPr dirty="0" sz="1800" spc="43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1080"/>
              </a:spcBef>
              <a:tabLst>
                <a:tab pos="1332230" algn="l"/>
                <a:tab pos="1755775" algn="l"/>
                <a:tab pos="2379980" algn="l"/>
                <a:tab pos="2733040" algn="l"/>
                <a:tab pos="3630929" algn="l"/>
                <a:tab pos="4104640" algn="l"/>
                <a:tab pos="5377815" algn="l"/>
                <a:tab pos="5885180" algn="l"/>
                <a:tab pos="6246495" algn="l"/>
                <a:tab pos="6932295" algn="l"/>
                <a:tab pos="7381875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todo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sistema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laboratorio,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por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lo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tanto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	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aires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1080"/>
              </a:spcBef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acondicionados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son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los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que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elevan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THD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tanto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voltaje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como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de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corriente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del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03631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95"/>
              </a:spcBef>
            </a:pPr>
            <a:r>
              <a:rPr dirty="0" spc="-20">
                <a:solidFill>
                  <a:srgbClr val="2E2B1F"/>
                </a:solidFill>
                <a:latin typeface="Calibri"/>
                <a:cs typeface="Calibri"/>
              </a:rPr>
              <a:t>RECOMENDACIONES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99085" marR="15303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/>
              <a:t>Ponga</a:t>
            </a:r>
            <a:r>
              <a:rPr dirty="0" spc="-50"/>
              <a:t> </a:t>
            </a:r>
            <a:r>
              <a:rPr dirty="0" spc="-10"/>
              <a:t>neutrales</a:t>
            </a:r>
            <a:r>
              <a:rPr dirty="0" spc="-70"/>
              <a:t> </a:t>
            </a:r>
            <a:r>
              <a:rPr dirty="0"/>
              <a:t>adicionales</a:t>
            </a:r>
            <a:r>
              <a:rPr dirty="0" spc="-35"/>
              <a:t> </a:t>
            </a:r>
            <a:r>
              <a:rPr dirty="0"/>
              <a:t>para</a:t>
            </a:r>
            <a:r>
              <a:rPr dirty="0" spc="-60"/>
              <a:t> </a:t>
            </a:r>
            <a:r>
              <a:rPr dirty="0"/>
              <a:t>los</a:t>
            </a:r>
            <a:r>
              <a:rPr dirty="0" spc="-65"/>
              <a:t> </a:t>
            </a:r>
            <a:r>
              <a:rPr dirty="0" spc="-10"/>
              <a:t>circuitos</a:t>
            </a:r>
            <a:r>
              <a:rPr dirty="0" spc="-50"/>
              <a:t> </a:t>
            </a:r>
            <a:r>
              <a:rPr dirty="0"/>
              <a:t>derivados</a:t>
            </a:r>
            <a:r>
              <a:rPr dirty="0" spc="-45"/>
              <a:t> </a:t>
            </a:r>
            <a:r>
              <a:rPr dirty="0"/>
              <a:t>que</a:t>
            </a:r>
            <a:r>
              <a:rPr dirty="0" spc="-55"/>
              <a:t> </a:t>
            </a:r>
            <a:r>
              <a:rPr dirty="0" spc="-25"/>
              <a:t>se </a:t>
            </a:r>
            <a:r>
              <a:rPr dirty="0" spc="-10"/>
              <a:t>cargan</a:t>
            </a:r>
            <a:r>
              <a:rPr dirty="0" spc="-50"/>
              <a:t> </a:t>
            </a:r>
            <a:r>
              <a:rPr dirty="0" spc="-10"/>
              <a:t>pesadamente.[2]</a:t>
            </a:r>
          </a:p>
          <a:p>
            <a:pPr marL="299085" indent="-286385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pc="-10"/>
              <a:t>Monitorear</a:t>
            </a:r>
            <a:r>
              <a:rPr dirty="0" spc="-25"/>
              <a:t> </a:t>
            </a:r>
            <a:r>
              <a:rPr dirty="0"/>
              <a:t>las</a:t>
            </a:r>
            <a:r>
              <a:rPr dirty="0" spc="-35"/>
              <a:t> </a:t>
            </a:r>
            <a:r>
              <a:rPr dirty="0" spc="-10"/>
              <a:t>corrientes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carga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forma</a:t>
            </a:r>
            <a:r>
              <a:rPr dirty="0" spc="-40"/>
              <a:t> </a:t>
            </a:r>
            <a:r>
              <a:rPr dirty="0" spc="-25"/>
              <a:t>regular. [2]</a:t>
            </a:r>
          </a:p>
          <a:p>
            <a:pPr marL="299085" marR="5080" indent="-287020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pc="-10"/>
              <a:t>Verificar</a:t>
            </a:r>
            <a:r>
              <a:rPr dirty="0" spc="-35"/>
              <a:t> </a:t>
            </a:r>
            <a:r>
              <a:rPr dirty="0"/>
              <a:t>si</a:t>
            </a:r>
            <a:r>
              <a:rPr dirty="0" spc="-35"/>
              <a:t> </a:t>
            </a:r>
            <a:r>
              <a:rPr dirty="0"/>
              <a:t>una</a:t>
            </a:r>
            <a:r>
              <a:rPr dirty="0" spc="-30"/>
              <a:t> </a:t>
            </a:r>
            <a:r>
              <a:rPr dirty="0" spc="-10"/>
              <a:t>carga</a:t>
            </a:r>
            <a:r>
              <a:rPr dirty="0" spc="-40"/>
              <a:t> </a:t>
            </a:r>
            <a:r>
              <a:rPr dirty="0"/>
              <a:t>exterior</a:t>
            </a:r>
            <a:r>
              <a:rPr dirty="0" spc="-25"/>
              <a:t> </a:t>
            </a:r>
            <a:r>
              <a:rPr dirty="0"/>
              <a:t>que</a:t>
            </a:r>
            <a:r>
              <a:rPr dirty="0" spc="-40"/>
              <a:t> </a:t>
            </a:r>
            <a:r>
              <a:rPr dirty="0"/>
              <a:t>esté</a:t>
            </a:r>
            <a:r>
              <a:rPr dirty="0" spc="-20"/>
              <a:t> </a:t>
            </a:r>
            <a:r>
              <a:rPr dirty="0" spc="-10"/>
              <a:t>conectada</a:t>
            </a:r>
            <a:r>
              <a:rPr dirty="0" spc="-25"/>
              <a:t> </a:t>
            </a:r>
            <a:r>
              <a:rPr dirty="0"/>
              <a:t>a</a:t>
            </a:r>
            <a:r>
              <a:rPr dirty="0" spc="-30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/>
              <a:t>misma</a:t>
            </a:r>
            <a:r>
              <a:rPr dirty="0" spc="-35"/>
              <a:t> </a:t>
            </a:r>
            <a:r>
              <a:rPr dirty="0" spc="-25"/>
              <a:t>red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 spc="-10"/>
              <a:t>sumistro</a:t>
            </a:r>
            <a:r>
              <a:rPr dirty="0" spc="-50"/>
              <a:t> </a:t>
            </a:r>
            <a:r>
              <a:rPr dirty="0"/>
              <a:t>está</a:t>
            </a:r>
            <a:r>
              <a:rPr dirty="0" spc="-50"/>
              <a:t> </a:t>
            </a:r>
            <a:r>
              <a:rPr dirty="0" spc="-10"/>
              <a:t>ocasionando</a:t>
            </a:r>
            <a:r>
              <a:rPr dirty="0" spc="-35"/>
              <a:t> </a:t>
            </a:r>
            <a:r>
              <a:rPr dirty="0"/>
              <a:t>estos</a:t>
            </a:r>
            <a:r>
              <a:rPr dirty="0" spc="-50"/>
              <a:t> </a:t>
            </a:r>
            <a:r>
              <a:rPr dirty="0"/>
              <a:t>disturbios</a:t>
            </a:r>
            <a:r>
              <a:rPr dirty="0" spc="-35"/>
              <a:t> </a:t>
            </a:r>
            <a:r>
              <a:rPr dirty="0"/>
              <a:t>y</a:t>
            </a:r>
            <a:r>
              <a:rPr dirty="0" spc="-45"/>
              <a:t> </a:t>
            </a:r>
            <a:r>
              <a:rPr dirty="0" spc="-10"/>
              <a:t>afectando</a:t>
            </a:r>
            <a:r>
              <a:rPr dirty="0" spc="-25"/>
              <a:t> al </a:t>
            </a:r>
            <a:r>
              <a:rPr dirty="0"/>
              <a:t>circuito</a:t>
            </a:r>
            <a:r>
              <a:rPr dirty="0" spc="-55"/>
              <a:t> </a:t>
            </a:r>
            <a:r>
              <a:rPr dirty="0"/>
              <a:t>eléctrico</a:t>
            </a:r>
            <a:r>
              <a:rPr dirty="0" spc="-50"/>
              <a:t> </a:t>
            </a:r>
            <a:r>
              <a:rPr dirty="0"/>
              <a:t>del</a:t>
            </a:r>
            <a:r>
              <a:rPr dirty="0" spc="-55"/>
              <a:t> </a:t>
            </a:r>
            <a:r>
              <a:rPr dirty="0"/>
              <a:t>laboratorio</a:t>
            </a:r>
            <a:r>
              <a:rPr dirty="0" spc="-65"/>
              <a:t> </a:t>
            </a:r>
            <a:r>
              <a:rPr dirty="0"/>
              <a:t>de</a:t>
            </a:r>
            <a:r>
              <a:rPr dirty="0" spc="-65"/>
              <a:t> </a:t>
            </a:r>
            <a:r>
              <a:rPr dirty="0"/>
              <a:t>maquinaria</a:t>
            </a:r>
            <a:r>
              <a:rPr dirty="0" spc="-55"/>
              <a:t> </a:t>
            </a:r>
            <a:r>
              <a:rPr dirty="0"/>
              <a:t>eléctrica</a:t>
            </a:r>
            <a:r>
              <a:rPr dirty="0" spc="-55"/>
              <a:t> </a:t>
            </a:r>
            <a:r>
              <a:rPr dirty="0" spc="-10"/>
              <a:t>afectan </a:t>
            </a:r>
            <a:r>
              <a:rPr dirty="0"/>
              <a:t>a</a:t>
            </a:r>
            <a:r>
              <a:rPr dirty="0" spc="-40"/>
              <a:t> </a:t>
            </a:r>
            <a:r>
              <a:rPr dirty="0"/>
              <a:t>otros</a:t>
            </a:r>
            <a:r>
              <a:rPr dirty="0" spc="-35"/>
              <a:t> </a:t>
            </a:r>
            <a:r>
              <a:rPr dirty="0" spc="-10"/>
              <a:t>consumidores</a:t>
            </a:r>
            <a:r>
              <a:rPr dirty="0" spc="-30"/>
              <a:t> </a:t>
            </a:r>
            <a:r>
              <a:rPr dirty="0"/>
              <a:t>que</a:t>
            </a:r>
            <a:r>
              <a:rPr dirty="0" spc="-15"/>
              <a:t> </a:t>
            </a:r>
            <a:r>
              <a:rPr dirty="0"/>
              <a:t>están</a:t>
            </a:r>
            <a:r>
              <a:rPr dirty="0" spc="-35"/>
              <a:t> </a:t>
            </a:r>
            <a:r>
              <a:rPr dirty="0" spc="-10"/>
              <a:t>conectados</a:t>
            </a:r>
            <a:r>
              <a:rPr dirty="0"/>
              <a:t> a</a:t>
            </a:r>
            <a:r>
              <a:rPr dirty="0" spc="-40"/>
              <a:t> </a:t>
            </a:r>
            <a:r>
              <a:rPr dirty="0"/>
              <a:t>la</a:t>
            </a:r>
            <a:r>
              <a:rPr dirty="0" spc="-20"/>
              <a:t> </a:t>
            </a:r>
            <a:r>
              <a:rPr dirty="0"/>
              <a:t>misma</a:t>
            </a:r>
            <a:r>
              <a:rPr dirty="0" spc="-45"/>
              <a:t> </a:t>
            </a:r>
            <a:r>
              <a:rPr dirty="0"/>
              <a:t>red</a:t>
            </a:r>
            <a:r>
              <a:rPr dirty="0" spc="-15"/>
              <a:t> </a:t>
            </a:r>
            <a:r>
              <a:rPr dirty="0" spc="-25"/>
              <a:t>de </a:t>
            </a:r>
            <a:r>
              <a:rPr dirty="0" spc="-10"/>
              <a:t>suministro.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13410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95"/>
              </a:spcBef>
            </a:pPr>
            <a:r>
              <a:rPr dirty="0" spc="-95"/>
              <a:t>REFERENCIAS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58267" y="2209546"/>
            <a:ext cx="811085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0970" indent="307975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32067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IEEE</a:t>
            </a:r>
            <a:r>
              <a:rPr dirty="0" sz="18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Standard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519,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“IEEE</a:t>
            </a:r>
            <a:r>
              <a:rPr dirty="0" sz="1800" spc="-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Recommended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Practices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and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Requirements</a:t>
            </a:r>
            <a:r>
              <a:rPr dirty="0" sz="18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for</a:t>
            </a: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Harmonic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Control</a:t>
            </a:r>
            <a:r>
              <a:rPr dirty="0" sz="1800" spc="-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in</a:t>
            </a:r>
            <a:r>
              <a:rPr dirty="0" sz="18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Electrical</a:t>
            </a:r>
            <a:r>
              <a:rPr dirty="0" sz="18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Power</a:t>
            </a:r>
            <a:r>
              <a:rPr dirty="0" sz="18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Systems.”</a:t>
            </a:r>
            <a:endParaRPr sz="1800">
              <a:latin typeface="Calibri"/>
              <a:cs typeface="Calibri"/>
            </a:endParaRPr>
          </a:p>
          <a:p>
            <a:pPr marL="319405" indent="-306705">
              <a:lnSpc>
                <a:spcPct val="100000"/>
              </a:lnSpc>
              <a:spcBef>
                <a:spcPts val="2160"/>
              </a:spcBef>
              <a:buClr>
                <a:srgbClr val="2E2B1F"/>
              </a:buClr>
              <a:buAutoNum type="arabicPlain"/>
              <a:tabLst>
                <a:tab pos="319405" algn="l"/>
              </a:tabLst>
            </a:pPr>
            <a:r>
              <a:rPr dirty="0" u="sng" sz="1800" spc="-10">
                <a:solidFill>
                  <a:srgbClr val="D25713"/>
                </a:solidFill>
                <a:uFill>
                  <a:solidFill>
                    <a:srgbClr val="D25713"/>
                  </a:solidFill>
                </a:uFill>
                <a:latin typeface="Calibri"/>
                <a:cs typeface="Calibri"/>
                <a:hlinkClick r:id="rId2"/>
              </a:rPr>
              <a:t>http://support.fluke.com/findsales/Download/Asset/1260362_6003_ENG_K_W.PDF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2571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Diego</dc:creator>
  <dc:title>Presentación de PowerPoint</dc:title>
  <dcterms:created xsi:type="dcterms:W3CDTF">2025-05-12T12:24:34Z</dcterms:created>
  <dcterms:modified xsi:type="dcterms:W3CDTF">2025-05-12T12:24:34Z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2013-11-28T00:00:00Z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2025-05-12T00:00:00Z</vt:filetime>
  </property>
  <property fmtid="{D5CDD505-2E9C-101B-9397-08002B2CF9AE}" pid="5" name="Producer">
    <vt:lpwstr>Microsoft® PowerPoint® 2013</vt:lpwstr>
  </property>
</Properties>
</file>